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1672D9-E967-48CC-BC5E-8A588BEBE8A5}">
  <a:tblStyle styleId="{541672D9-E967-48CC-BC5E-8A588BEBE8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79F56F-1395-4F32-B56E-37002DC1217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fc34b9b8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fc34b9b8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fc34b9b8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fc34b9b8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fc34b9b8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1fc34b9b8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fc34b9b8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1fc34b9b8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fc34b9b8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1fc34b9b8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fc34b9b8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1fc34b9b8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fc34b9b8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fc34b9b8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fc34b9b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fc34b9b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fc34b9b8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1fc34b9b8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fc34b9b8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1fc34b9b8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fc34b9b8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1fc34b9b8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fc34b9b85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1fc34b9b85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1fc34b9b8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1fc34b9b8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fc34b9b8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1fc34b9b8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fc34b9b8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fc34b9b8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73a0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73a0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c34b9b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fc34b9b8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fc34b9b8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1fc34b9b8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3620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accent6"/>
                </a:solidFill>
              </a:rPr>
              <a:t>Compte </a:t>
            </a:r>
            <a:r>
              <a:rPr lang="fr" dirty="0" smtClean="0">
                <a:solidFill>
                  <a:schemeClr val="accent6"/>
                </a:solidFill>
              </a:rPr>
              <a:t>financier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357428"/>
            <a:ext cx="8222100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dirty="0" smtClean="0">
                <a:solidFill>
                  <a:schemeClr val="accent6"/>
                </a:solidFill>
              </a:rPr>
              <a:t>Collège  xxx</a:t>
            </a:r>
            <a:endParaRPr sz="2400" dirty="0">
              <a:solidFill>
                <a:schemeClr val="accent6"/>
              </a:solidFill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3631025" y="0"/>
            <a:ext cx="5513100" cy="4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dirty="0">
                <a:solidFill>
                  <a:schemeClr val="accent6"/>
                </a:solidFill>
              </a:rPr>
              <a:t>Conseil d'administration du </a:t>
            </a:r>
            <a:r>
              <a:rPr lang="fr" sz="2200" dirty="0" smtClean="0">
                <a:solidFill>
                  <a:schemeClr val="accent6"/>
                </a:solidFill>
              </a:rPr>
              <a:t>xxxx</a:t>
            </a:r>
            <a:endParaRPr sz="2200" dirty="0">
              <a:solidFill>
                <a:schemeClr val="accent6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0" y="4416674"/>
            <a:ext cx="3461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 dirty="0">
                <a:latin typeface="Roboto"/>
                <a:ea typeface="Roboto"/>
                <a:cs typeface="Roboto"/>
                <a:sym typeface="Roboto"/>
              </a:rPr>
              <a:t>Ordonnateur : </a:t>
            </a:r>
            <a:endParaRPr lang="fr" sz="1000" b="1" i="1" dirty="0" smtClean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 dirty="0" smtClean="0">
                <a:latin typeface="Roboto"/>
                <a:ea typeface="Roboto"/>
                <a:cs typeface="Roboto"/>
                <a:sym typeface="Roboto"/>
              </a:rPr>
              <a:t>Adjoint </a:t>
            </a:r>
            <a:r>
              <a:rPr lang="fr" sz="1000" b="1" i="1" dirty="0">
                <a:latin typeface="Roboto"/>
                <a:ea typeface="Roboto"/>
                <a:cs typeface="Roboto"/>
                <a:sym typeface="Roboto"/>
              </a:rPr>
              <a:t>gestionnaire : </a:t>
            </a:r>
            <a:endParaRPr lang="fr" sz="1000" b="1" i="1" dirty="0" smtClean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 dirty="0" smtClean="0">
                <a:latin typeface="Roboto"/>
                <a:ea typeface="Roboto"/>
                <a:cs typeface="Roboto"/>
                <a:sym typeface="Roboto"/>
              </a:rPr>
              <a:t>Comptable </a:t>
            </a:r>
            <a:r>
              <a:rPr lang="fr" sz="1000" b="1" i="1" dirty="0">
                <a:latin typeface="Roboto"/>
                <a:ea typeface="Roboto"/>
                <a:cs typeface="Roboto"/>
                <a:sym typeface="Roboto"/>
              </a:rPr>
              <a:t>assignataire : </a:t>
            </a:r>
            <a:endParaRPr lang="fr" sz="1000" b="1" i="1" dirty="0" smtClean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 dirty="0" smtClean="0">
                <a:latin typeface="Roboto"/>
                <a:ea typeface="Roboto"/>
                <a:cs typeface="Roboto"/>
                <a:sym typeface="Roboto"/>
              </a:rPr>
              <a:t>Fondé </a:t>
            </a:r>
            <a:r>
              <a:rPr lang="fr" sz="1000" b="1" i="1" dirty="0">
                <a:latin typeface="Roboto"/>
                <a:ea typeface="Roboto"/>
                <a:cs typeface="Roboto"/>
                <a:sym typeface="Roboto"/>
              </a:rPr>
              <a:t>de pouvoir </a:t>
            </a:r>
            <a:r>
              <a:rPr lang="fr" sz="1000" b="1" i="1" dirty="0" smtClean="0">
                <a:latin typeface="Roboto"/>
                <a:ea typeface="Roboto"/>
                <a:cs typeface="Roboto"/>
                <a:sym typeface="Roboto"/>
              </a:rPr>
              <a:t>:</a:t>
            </a:r>
            <a:endParaRPr sz="1000" b="1" i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22"/>
          <p:cNvGraphicFramePr/>
          <p:nvPr>
            <p:extLst>
              <p:ext uri="{D42A27DB-BD31-4B8C-83A1-F6EECF244321}">
                <p14:modId xmlns:p14="http://schemas.microsoft.com/office/powerpoint/2010/main" val="1573818338"/>
              </p:ext>
            </p:extLst>
          </p:nvPr>
        </p:nvGraphicFramePr>
        <p:xfrm>
          <a:off x="1546675" y="433600"/>
          <a:ext cx="6153150" cy="4544175"/>
        </p:xfrm>
        <a:graphic>
          <a:graphicData uri="http://schemas.openxmlformats.org/drawingml/2006/table">
            <a:tbl>
              <a:tblPr>
                <a:noFill/>
                <a:tableStyleId>{541672D9-E967-48CC-BC5E-8A588BEBE8A5}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Service</a:t>
                      </a:r>
                      <a:endParaRPr sz="1100" b="1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Dépenses</a:t>
                      </a:r>
                      <a:endParaRPr sz="1100" b="1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Recettes</a:t>
                      </a:r>
                      <a:endParaRPr sz="1100" b="1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Différence</a:t>
                      </a:r>
                      <a:endParaRPr sz="1100" b="1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Activité pédagogique</a:t>
                      </a: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Vie de l'élève</a:t>
                      </a: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Administration et logistique</a:t>
                      </a: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Services des bourses nationales</a:t>
                      </a: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b="1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Sous-total</a:t>
                      </a:r>
                      <a:endParaRPr sz="1000" b="1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Restauration et hébergement</a:t>
                      </a: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5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Opération en capital</a:t>
                      </a: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5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ookman Old Style"/>
                        <a:buChar char="➔"/>
                      </a:pPr>
                      <a:r>
                        <a:rPr lang="fr" sz="1000" b="1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Vote n°1 du CA</a:t>
                      </a:r>
                      <a:endParaRPr sz="1000" b="1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5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ookman Old Style"/>
                        <a:buChar char="➔"/>
                      </a:pPr>
                      <a:r>
                        <a:rPr lang="fr" sz="1000" b="1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Vote n°2 du CA sur le résultat</a:t>
                      </a:r>
                      <a:endParaRPr sz="1000" b="1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5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Capacité d’autofinancement</a:t>
                      </a:r>
                      <a:endParaRPr sz="100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3" name="Google Shape;153;p2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7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Bilan d’exécution budgétaire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863" y="560475"/>
            <a:ext cx="4073712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4625"/>
            <a:ext cx="8839201" cy="20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563" y="3217875"/>
            <a:ext cx="6188334" cy="18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Le fonds de roulement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manière simplifiée 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Le fonds de roulement, c’est la marge financière.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La partie encaissée alimente la trésorerie.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Le fonds de roulement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 dirty="0">
                <a:solidFill>
                  <a:schemeClr val="dk1"/>
                </a:solidFill>
              </a:rPr>
              <a:t>FDR au </a:t>
            </a:r>
            <a:r>
              <a:rPr lang="fr" dirty="0" smtClean="0">
                <a:solidFill>
                  <a:schemeClr val="dk1"/>
                </a:solidFill>
              </a:rPr>
              <a:t>31/12/ </a:t>
            </a:r>
            <a:r>
              <a:rPr lang="fr" dirty="0">
                <a:solidFill>
                  <a:schemeClr val="dk1"/>
                </a:solidFill>
              </a:rPr>
              <a:t>		</a:t>
            </a:r>
            <a:r>
              <a:rPr lang="fr" dirty="0" smtClean="0">
                <a:solidFill>
                  <a:schemeClr val="dk1"/>
                </a:solidFill>
              </a:rPr>
              <a:t>€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</a:rPr>
              <a:t>Variation 			</a:t>
            </a:r>
            <a:r>
              <a:rPr lang="fr" dirty="0" smtClean="0">
                <a:solidFill>
                  <a:schemeClr val="dk1"/>
                </a:solidFill>
              </a:rPr>
              <a:t>€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 dirty="0">
                <a:solidFill>
                  <a:schemeClr val="dk1"/>
                </a:solidFill>
              </a:rPr>
              <a:t>FDR au </a:t>
            </a:r>
            <a:r>
              <a:rPr lang="fr" dirty="0" smtClean="0">
                <a:solidFill>
                  <a:schemeClr val="dk1"/>
                </a:solidFill>
              </a:rPr>
              <a:t>31/12/ </a:t>
            </a:r>
            <a:r>
              <a:rPr lang="fr" dirty="0">
                <a:solidFill>
                  <a:schemeClr val="dk1"/>
                </a:solidFill>
              </a:rPr>
              <a:t>		</a:t>
            </a:r>
            <a:r>
              <a:rPr lang="fr" dirty="0" smtClean="0">
                <a:solidFill>
                  <a:schemeClr val="dk1"/>
                </a:solidFill>
              </a:rPr>
              <a:t>€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Autres indicateurs financiers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5176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Patrimoine : biens &gt; à 800 € HT et &gt; à un an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Créances : recettes non encaissées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Dettes : dépenses non réalisées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Besoin en fonds de roulement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Trésorerie : fdr encaissé + dettes - créances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Patrimoine</a:t>
            </a: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003" y="152400"/>
            <a:ext cx="57427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0"/>
            <a:ext cx="7924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Dettes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5176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 dirty="0">
                <a:solidFill>
                  <a:schemeClr val="dk1"/>
                </a:solidFill>
              </a:rPr>
              <a:t>factures en attente			</a:t>
            </a:r>
            <a:r>
              <a:rPr lang="fr" dirty="0" smtClean="0">
                <a:solidFill>
                  <a:schemeClr val="dk1"/>
                </a:solidFill>
              </a:rPr>
              <a:t>€</a:t>
            </a:r>
            <a:endParaRPr dirty="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 dirty="0">
                <a:solidFill>
                  <a:schemeClr val="dk1"/>
                </a:solidFill>
              </a:rPr>
              <a:t>avances de familles pour </a:t>
            </a:r>
            <a:r>
              <a:rPr lang="fr" dirty="0" smtClean="0">
                <a:solidFill>
                  <a:schemeClr val="dk1"/>
                </a:solidFill>
              </a:rPr>
              <a:t>		€</a:t>
            </a:r>
            <a:endParaRPr dirty="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 dirty="0">
                <a:solidFill>
                  <a:schemeClr val="dk1"/>
                </a:solidFill>
              </a:rPr>
              <a:t>reliquats de subventions :</a:t>
            </a:r>
            <a:endParaRPr dirty="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lang="fr" dirty="0">
                <a:solidFill>
                  <a:schemeClr val="dk1"/>
                </a:solidFill>
              </a:rPr>
              <a:t>état </a:t>
            </a:r>
            <a:r>
              <a:rPr lang="fr" dirty="0" smtClean="0">
                <a:solidFill>
                  <a:schemeClr val="dk1"/>
                </a:solidFill>
              </a:rPr>
              <a:t>: €</a:t>
            </a:r>
            <a:endParaRPr dirty="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lang="fr" dirty="0">
                <a:solidFill>
                  <a:schemeClr val="dk1"/>
                </a:solidFill>
              </a:rPr>
              <a:t>CD </a:t>
            </a:r>
            <a:r>
              <a:rPr lang="fr" dirty="0" smtClean="0">
                <a:solidFill>
                  <a:schemeClr val="dk1"/>
                </a:solidFill>
              </a:rPr>
              <a:t>:  €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Besoin en fonds de roulement</a:t>
            </a: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5176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</a:rPr>
              <a:t>De manière simplifiée : créances- dettes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</a:rPr>
              <a:t>Le besoin de fonds de roulement est positif de </a:t>
            </a:r>
            <a:r>
              <a:rPr lang="fr" dirty="0" smtClean="0">
                <a:solidFill>
                  <a:schemeClr val="dk1"/>
                </a:solidFill>
              </a:rPr>
              <a:t>€</a:t>
            </a:r>
            <a:r>
              <a:rPr lang="fr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59" y="0"/>
            <a:ext cx="82099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Définitions, rappels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Dynamique des indicateurs principaux</a:t>
            </a:r>
            <a:endParaRPr/>
          </a:p>
        </p:txBody>
      </p:sp>
      <p:graphicFrame>
        <p:nvGraphicFramePr>
          <p:cNvPr id="212" name="Google Shape;212;p32"/>
          <p:cNvGraphicFramePr/>
          <p:nvPr>
            <p:extLst>
              <p:ext uri="{D42A27DB-BD31-4B8C-83A1-F6EECF244321}">
                <p14:modId xmlns:p14="http://schemas.microsoft.com/office/powerpoint/2010/main" val="57619876"/>
              </p:ext>
            </p:extLst>
          </p:nvPr>
        </p:nvGraphicFramePr>
        <p:xfrm>
          <a:off x="27575" y="1933825"/>
          <a:ext cx="9088850" cy="3170010"/>
        </p:xfrm>
        <a:graphic>
          <a:graphicData uri="http://schemas.openxmlformats.org/drawingml/2006/table">
            <a:tbl>
              <a:tblPr>
                <a:noFill/>
                <a:tableStyleId>{9979F56F-1395-4F32-B56E-37002DC12170}</a:tableStyleId>
              </a:tblPr>
              <a:tblGrid>
                <a:gridCol w="190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rgbClr val="404040"/>
                          </a:solidFill>
                        </a:rPr>
                        <a:t>2017</a:t>
                      </a:r>
                      <a:endParaRPr b="1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rgbClr val="404040"/>
                          </a:solidFill>
                        </a:rPr>
                        <a:t>2018</a:t>
                      </a:r>
                      <a:endParaRPr b="1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rgbClr val="404040"/>
                          </a:solidFill>
                        </a:rPr>
                        <a:t>2019</a:t>
                      </a:r>
                      <a:endParaRPr b="1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rgbClr val="404040"/>
                          </a:solidFill>
                        </a:rPr>
                        <a:t>2020</a:t>
                      </a:r>
                      <a:endParaRPr b="1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rgbClr val="404040"/>
                          </a:solidFill>
                        </a:rPr>
                        <a:t>2021</a:t>
                      </a:r>
                      <a:endParaRPr b="1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rgbClr val="404040"/>
                          </a:solidFill>
                        </a:rPr>
                        <a:t>2022</a:t>
                      </a:r>
                      <a:endParaRPr b="1">
                        <a:solidFill>
                          <a:srgbClr val="40404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chemeClr val="dk2"/>
                          </a:solidFill>
                        </a:rPr>
                        <a:t>Fonds de roulement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chemeClr val="dk2"/>
                          </a:solidFill>
                        </a:rPr>
                        <a:t>Jours de fonds de roulement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chemeClr val="dk2"/>
                          </a:solidFill>
                        </a:rPr>
                        <a:t>Besoin en fonds de roulement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chemeClr val="dk2"/>
                          </a:solidFill>
                        </a:rPr>
                        <a:t>Trésorerie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>
                          <a:solidFill>
                            <a:schemeClr val="dk2"/>
                          </a:solidFill>
                        </a:rPr>
                        <a:t>Taux de non recouvrement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5176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Le collège présente une situation financière satisfaisante avec un fonds de roulement en baisse mais qui reste plus que suffisant pour permettre à l’établissement de fonctionner et offre des possibilités d’investissement.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Attention aux créances en attente.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22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conseil d'administration vote pour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 txBox="1"/>
          <p:nvPr/>
        </p:nvSpPr>
        <p:spPr>
          <a:xfrm>
            <a:off x="3614000" y="1098500"/>
            <a:ext cx="54069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Adopter le compte financier</a:t>
            </a:r>
            <a:endParaRPr sz="3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Affecter le résultat</a:t>
            </a:r>
            <a:endParaRPr sz="3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Compte financier 2022</a:t>
            </a:r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460950" y="1685075"/>
            <a:ext cx="85176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</a:rPr>
              <a:t>Sur le rapport de l'ordonnateur et du comptable le conseil d'administration se prononce sur  l’adoption du compte financier de l'exercice </a:t>
            </a:r>
            <a:r>
              <a:rPr lang="fr" dirty="0" smtClean="0">
                <a:solidFill>
                  <a:schemeClr val="dk1"/>
                </a:solidFill>
              </a:rPr>
              <a:t>qui </a:t>
            </a:r>
            <a:r>
              <a:rPr lang="fr" dirty="0">
                <a:solidFill>
                  <a:schemeClr val="dk1"/>
                </a:solidFill>
              </a:rPr>
              <a:t>est arrêté à :</a:t>
            </a:r>
            <a:endParaRPr dirty="0"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</a:rPr>
              <a:t>Dépenses 		</a:t>
            </a:r>
            <a:r>
              <a:rPr lang="fr" dirty="0" smtClean="0">
                <a:solidFill>
                  <a:schemeClr val="dk1"/>
                </a:solidFill>
              </a:rPr>
              <a:t>€</a:t>
            </a:r>
            <a:endParaRPr dirty="0"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</a:rPr>
              <a:t>Recettes 		</a:t>
            </a:r>
            <a:r>
              <a:rPr lang="fr" dirty="0" smtClean="0">
                <a:solidFill>
                  <a:schemeClr val="dk1"/>
                </a:solidFill>
              </a:rPr>
              <a:t>€</a:t>
            </a:r>
            <a:endParaRPr dirty="0"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Affectation du résultat 2022</a:t>
            </a:r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5176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</a:rPr>
              <a:t>Le conseil d'administration se prononce sur l'affectation du résultat suivante sur un compte de réserve unique 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</a:rPr>
              <a:t>Service général :    			</a:t>
            </a:r>
            <a:r>
              <a:rPr lang="fr" dirty="0" smtClean="0">
                <a:solidFill>
                  <a:schemeClr val="dk1"/>
                </a:solidFill>
              </a:rPr>
              <a:t>€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265500" y="2425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Remerciements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ubTitle" idx="1"/>
          </p:nvPr>
        </p:nvSpPr>
        <p:spPr>
          <a:xfrm>
            <a:off x="265500" y="17888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Adjointe gestionnaire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Chargé de comptabilité</a:t>
            </a:r>
            <a:endParaRPr dirty="0"/>
          </a:p>
        </p:txBody>
      </p:sp>
      <p:pic>
        <p:nvPicPr>
          <p:cNvPr id="243" name="Google Shape;2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9550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4759025" y="1021175"/>
            <a:ext cx="41220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4"/>
                </a:solidFill>
              </a:rPr>
              <a:t>Merci de votre attention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compte financier, c’est quoi ?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Le bilan de la réalisation du budget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Les justificatifs des opérations financières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Un document de synthèse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compte financier, à quoi sert-il ?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Traçabilité et certification des comptes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Production d’indicateurs financiers et comptables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compte financier, à qui est-il destiné ?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 dirty="0">
                <a:solidFill>
                  <a:schemeClr val="dk1"/>
                </a:solidFill>
              </a:rPr>
              <a:t>Conseil d'administration</a:t>
            </a:r>
            <a:endParaRPr dirty="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 dirty="0">
                <a:solidFill>
                  <a:schemeClr val="dk1"/>
                </a:solidFill>
              </a:rPr>
              <a:t>DSDEN </a:t>
            </a:r>
            <a:r>
              <a:rPr lang="fr" dirty="0" smtClean="0">
                <a:solidFill>
                  <a:schemeClr val="dk1"/>
                </a:solidFill>
              </a:rPr>
              <a:t>de </a:t>
            </a:r>
            <a:endParaRPr dirty="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 dirty="0">
                <a:solidFill>
                  <a:schemeClr val="dk1"/>
                </a:solidFill>
              </a:rPr>
              <a:t>Conseil départemental </a:t>
            </a:r>
            <a:r>
              <a:rPr lang="fr" dirty="0" smtClean="0">
                <a:solidFill>
                  <a:schemeClr val="dk1"/>
                </a:solidFill>
              </a:rPr>
              <a:t>de</a:t>
            </a:r>
            <a:endParaRPr dirty="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 dirty="0">
                <a:solidFill>
                  <a:schemeClr val="dk1"/>
                </a:solidFill>
              </a:rPr>
              <a:t>Juge des comptes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4727700" y="4310850"/>
            <a:ext cx="1487700" cy="49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chemeClr val="accent5"/>
                </a:highlight>
              </a:rPr>
              <a:t>Conseil d’administration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2350500" y="4310850"/>
            <a:ext cx="1096800" cy="493200"/>
          </a:xfrm>
          <a:prstGeom prst="plus">
            <a:avLst>
              <a:gd name="adj" fmla="val 25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BUDGET</a:t>
            </a:r>
            <a:endParaRPr/>
          </a:p>
        </p:txBody>
      </p:sp>
      <p:cxnSp>
        <p:nvCxnSpPr>
          <p:cNvPr id="102" name="Google Shape;102;p18"/>
          <p:cNvCxnSpPr>
            <a:stCxn id="100" idx="1"/>
            <a:endCxn id="101" idx="3"/>
          </p:cNvCxnSpPr>
          <p:nvPr/>
        </p:nvCxnSpPr>
        <p:spPr>
          <a:xfrm rot="10800000">
            <a:off x="3447300" y="4557450"/>
            <a:ext cx="128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8"/>
          <p:cNvCxnSpPr>
            <a:stCxn id="101" idx="2"/>
            <a:endCxn id="2" idx="1"/>
          </p:cNvCxnSpPr>
          <p:nvPr/>
        </p:nvCxnSpPr>
        <p:spPr>
          <a:xfrm rot="5400000" flipH="1" flipV="1">
            <a:off x="4843565" y="2265688"/>
            <a:ext cx="593697" cy="4483028"/>
          </a:xfrm>
          <a:prstGeom prst="bentConnector4">
            <a:avLst>
              <a:gd name="adj1" fmla="val -38504"/>
              <a:gd name="adj2" fmla="val 9971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8"/>
          <p:cNvSpPr/>
          <p:nvPr/>
        </p:nvSpPr>
        <p:spPr>
          <a:xfrm>
            <a:off x="1974450" y="3651625"/>
            <a:ext cx="1848900" cy="4932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Ordonnateur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Adjoint gestionnaire</a:t>
            </a:r>
            <a:endParaRPr/>
          </a:p>
        </p:txBody>
      </p:sp>
      <p:cxnSp>
        <p:nvCxnSpPr>
          <p:cNvPr id="106" name="Google Shape;106;p18"/>
          <p:cNvCxnSpPr>
            <a:endCxn id="105" idx="1"/>
          </p:cNvCxnSpPr>
          <p:nvPr/>
        </p:nvCxnSpPr>
        <p:spPr>
          <a:xfrm rot="5400000" flipH="1">
            <a:off x="4550612" y="1322100"/>
            <a:ext cx="1092900" cy="6245100"/>
          </a:xfrm>
          <a:prstGeom prst="bentConnector4">
            <a:avLst>
              <a:gd name="adj1" fmla="val -10214"/>
              <a:gd name="adj2" fmla="val 10381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/>
          <p:nvPr/>
        </p:nvSpPr>
        <p:spPr>
          <a:xfrm>
            <a:off x="1874400" y="3001400"/>
            <a:ext cx="2049000" cy="4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Agence comptable</a:t>
            </a:r>
            <a:endParaRPr/>
          </a:p>
        </p:txBody>
      </p:sp>
      <p:cxnSp>
        <p:nvCxnSpPr>
          <p:cNvPr id="108" name="Google Shape;108;p18"/>
          <p:cNvCxnSpPr>
            <a:stCxn id="105" idx="0"/>
            <a:endCxn id="107" idx="1"/>
          </p:cNvCxnSpPr>
          <p:nvPr/>
        </p:nvCxnSpPr>
        <p:spPr>
          <a:xfrm rot="10800000">
            <a:off x="2898900" y="3409525"/>
            <a:ext cx="0" cy="24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8"/>
          <p:cNvCxnSpPr>
            <a:stCxn id="107" idx="3"/>
            <a:endCxn id="110" idx="2"/>
          </p:cNvCxnSpPr>
          <p:nvPr/>
        </p:nvCxnSpPr>
        <p:spPr>
          <a:xfrm rot="10800000">
            <a:off x="786900" y="2866700"/>
            <a:ext cx="2112000" cy="13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73525" cy="28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075" y="10325"/>
            <a:ext cx="1573525" cy="2846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8"/>
          <p:cNvCxnSpPr>
            <a:stCxn id="107" idx="3"/>
            <a:endCxn id="111" idx="2"/>
          </p:cNvCxnSpPr>
          <p:nvPr/>
        </p:nvCxnSpPr>
        <p:spPr>
          <a:xfrm rot="10800000" flipH="1">
            <a:off x="2898900" y="2856500"/>
            <a:ext cx="2224800" cy="14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18"/>
          <p:cNvSpPr/>
          <p:nvPr/>
        </p:nvSpPr>
        <p:spPr>
          <a:xfrm>
            <a:off x="2024850" y="656250"/>
            <a:ext cx="1748100" cy="205115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Comptes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8.</a:t>
            </a:r>
            <a:endParaRPr/>
          </a:p>
        </p:txBody>
      </p:sp>
      <p:cxnSp>
        <p:nvCxnSpPr>
          <p:cNvPr id="114" name="Google Shape;114;p18"/>
          <p:cNvCxnSpPr>
            <a:stCxn id="107" idx="3"/>
            <a:endCxn id="113" idx="1"/>
          </p:cNvCxnSpPr>
          <p:nvPr/>
        </p:nvCxnSpPr>
        <p:spPr>
          <a:xfrm rot="10800000">
            <a:off x="2898900" y="2707400"/>
            <a:ext cx="0" cy="29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" name="Google Shape;115;p18"/>
          <p:cNvSpPr/>
          <p:nvPr/>
        </p:nvSpPr>
        <p:spPr>
          <a:xfrm>
            <a:off x="5413500" y="2957275"/>
            <a:ext cx="1938300" cy="49320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Compte financier + rapport comptable</a:t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4743146" y="3703675"/>
            <a:ext cx="1096800" cy="370200"/>
          </a:xfrm>
          <a:prstGeom prst="homePlate">
            <a:avLst>
              <a:gd name="adj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Rapport</a:t>
            </a:r>
            <a:endParaRPr/>
          </a:p>
        </p:txBody>
      </p:sp>
      <p:cxnSp>
        <p:nvCxnSpPr>
          <p:cNvPr id="117" name="Google Shape;117;p18"/>
          <p:cNvCxnSpPr>
            <a:stCxn id="107" idx="0"/>
            <a:endCxn id="115" idx="1"/>
          </p:cNvCxnSpPr>
          <p:nvPr/>
        </p:nvCxnSpPr>
        <p:spPr>
          <a:xfrm rot="10800000" flipH="1">
            <a:off x="3923400" y="3203900"/>
            <a:ext cx="14901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18"/>
          <p:cNvCxnSpPr>
            <a:stCxn id="105" idx="3"/>
            <a:endCxn id="116" idx="1"/>
          </p:cNvCxnSpPr>
          <p:nvPr/>
        </p:nvCxnSpPr>
        <p:spPr>
          <a:xfrm rot="10800000" flipH="1">
            <a:off x="3823350" y="3888925"/>
            <a:ext cx="9198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18"/>
          <p:cNvCxnSpPr>
            <a:stCxn id="116" idx="2"/>
          </p:cNvCxnSpPr>
          <p:nvPr/>
        </p:nvCxnSpPr>
        <p:spPr>
          <a:xfrm>
            <a:off x="5198996" y="4073875"/>
            <a:ext cx="4800" cy="21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8"/>
          <p:cNvCxnSpPr/>
          <p:nvPr/>
        </p:nvCxnSpPr>
        <p:spPr>
          <a:xfrm>
            <a:off x="5985950" y="3444900"/>
            <a:ext cx="0" cy="84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Google Shape;121;p18"/>
          <p:cNvSpPr/>
          <p:nvPr/>
        </p:nvSpPr>
        <p:spPr>
          <a:xfrm>
            <a:off x="7412013" y="2075600"/>
            <a:ext cx="1615200" cy="1204500"/>
          </a:xfrm>
          <a:prstGeom prst="bevel">
            <a:avLst>
              <a:gd name="adj" fmla="val 1250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COMPTE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FINANCIER</a:t>
            </a:r>
            <a:endParaRPr b="1"/>
          </a:p>
        </p:txBody>
      </p:sp>
      <p:cxnSp>
        <p:nvCxnSpPr>
          <p:cNvPr id="122" name="Google Shape;122;p18"/>
          <p:cNvCxnSpPr>
            <a:stCxn id="100" idx="3"/>
            <a:endCxn id="121" idx="2"/>
          </p:cNvCxnSpPr>
          <p:nvPr/>
        </p:nvCxnSpPr>
        <p:spPr>
          <a:xfrm rot="10800000" flipH="1">
            <a:off x="6215400" y="3280050"/>
            <a:ext cx="2004300" cy="127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4725" y="10325"/>
            <a:ext cx="1349025" cy="111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9700" y="588238"/>
            <a:ext cx="919800" cy="7234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8"/>
          <p:cNvCxnSpPr>
            <a:stCxn id="121" idx="6"/>
            <a:endCxn id="123" idx="2"/>
          </p:cNvCxnSpPr>
          <p:nvPr/>
        </p:nvCxnSpPr>
        <p:spPr>
          <a:xfrm rot="10800000">
            <a:off x="7149213" y="1129400"/>
            <a:ext cx="1070400" cy="94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8"/>
          <p:cNvCxnSpPr>
            <a:stCxn id="121" idx="6"/>
            <a:endCxn id="124" idx="2"/>
          </p:cNvCxnSpPr>
          <p:nvPr/>
        </p:nvCxnSpPr>
        <p:spPr>
          <a:xfrm rot="10800000" flipH="1">
            <a:off x="8219613" y="1311800"/>
            <a:ext cx="459900" cy="76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18"/>
          <p:cNvCxnSpPr/>
          <p:nvPr/>
        </p:nvCxnSpPr>
        <p:spPr>
          <a:xfrm>
            <a:off x="8219612" y="3280100"/>
            <a:ext cx="0" cy="42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18"/>
          <p:cNvCxnSpPr>
            <a:stCxn id="123" idx="2"/>
            <a:endCxn id="107" idx="0"/>
          </p:cNvCxnSpPr>
          <p:nvPr/>
        </p:nvCxnSpPr>
        <p:spPr>
          <a:xfrm rot="5400000">
            <a:off x="4498287" y="554446"/>
            <a:ext cx="2076000" cy="3225900"/>
          </a:xfrm>
          <a:prstGeom prst="curvedConnector2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8"/>
          <p:cNvCxnSpPr/>
          <p:nvPr/>
        </p:nvCxnSpPr>
        <p:spPr>
          <a:xfrm>
            <a:off x="51800" y="3563925"/>
            <a:ext cx="4761000" cy="17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0" name="Google Shape;130;p18"/>
          <p:cNvSpPr txBox="1"/>
          <p:nvPr/>
        </p:nvSpPr>
        <p:spPr>
          <a:xfrm>
            <a:off x="94325" y="3215675"/>
            <a:ext cx="161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Roboto"/>
                <a:ea typeface="Roboto"/>
                <a:cs typeface="Roboto"/>
                <a:sym typeface="Roboto"/>
              </a:rPr>
              <a:t>Prise en charge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Pentagone régulier 1"/>
          <p:cNvSpPr/>
          <p:nvPr/>
        </p:nvSpPr>
        <p:spPr>
          <a:xfrm>
            <a:off x="7381926" y="3727826"/>
            <a:ext cx="1675413" cy="1263274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2"/>
                </a:solidFill>
              </a:rPr>
              <a:t>Autorités de contrôle</a:t>
            </a:r>
          </a:p>
          <a:p>
            <a:pPr algn="ctr"/>
            <a:endParaRPr lang="fr-FR" sz="1200" b="1" dirty="0" smtClean="0">
              <a:solidFill>
                <a:schemeClr val="bg2"/>
              </a:solidFill>
            </a:endParaRPr>
          </a:p>
          <a:p>
            <a:pPr algn="ctr"/>
            <a:r>
              <a:rPr lang="fr-FR" sz="1200" b="1" dirty="0" smtClean="0">
                <a:solidFill>
                  <a:schemeClr val="bg2"/>
                </a:solidFill>
              </a:rPr>
              <a:t>DSDEN</a:t>
            </a:r>
          </a:p>
          <a:p>
            <a:pPr algn="ctr"/>
            <a:r>
              <a:rPr lang="fr-FR" sz="1200" b="1" dirty="0" smtClean="0">
                <a:solidFill>
                  <a:schemeClr val="bg2"/>
                </a:solidFill>
              </a:rPr>
              <a:t>CD</a:t>
            </a:r>
            <a:endParaRPr lang="fr-FR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rôle des administrateurs ?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Entendre l'ordonnateur sur son compte-rendu de gestion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Etre informé par l'agent comptable de son rapport financier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Adopter, arrêter, le compte financier</a:t>
            </a: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Affecter le résultat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/>
              <a:t>Rapport de l’agent comptable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fr"/>
              <a:t>Résultat et autofinancement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manière simplifiée 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Résultat = recettes - dépenses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➔"/>
            </a:pPr>
            <a:r>
              <a:rPr lang="fr">
                <a:solidFill>
                  <a:schemeClr val="dk1"/>
                </a:solidFill>
              </a:rPr>
              <a:t>autofinancement = résultat des opérations qui impactent la trésorerie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Affichage à l'écran (16:9)</PresentationFormat>
  <Paragraphs>130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Bookman Old Style</vt:lpstr>
      <vt:lpstr>Roboto</vt:lpstr>
      <vt:lpstr>Arial</vt:lpstr>
      <vt:lpstr>Material</vt:lpstr>
      <vt:lpstr>Compte financier</vt:lpstr>
      <vt:lpstr>Définitions, rappels</vt:lpstr>
      <vt:lpstr>Le compte financier, c’est quoi ?</vt:lpstr>
      <vt:lpstr>Le compte financier, à quoi sert-il ?</vt:lpstr>
      <vt:lpstr>Le compte financier, à qui est-il destiné ?</vt:lpstr>
      <vt:lpstr>Présentation PowerPoint</vt:lpstr>
      <vt:lpstr>Le rôle des administrateurs ?</vt:lpstr>
      <vt:lpstr>Rapport de l’agent comptable</vt:lpstr>
      <vt:lpstr>Résultat et autofinancement</vt:lpstr>
      <vt:lpstr>Bilan d’exécution budgétaire</vt:lpstr>
      <vt:lpstr>Présentation PowerPoint</vt:lpstr>
      <vt:lpstr>2. Le fonds de roulement</vt:lpstr>
      <vt:lpstr>2. Le fonds de roulement</vt:lpstr>
      <vt:lpstr>3. Autres indicateurs financiers</vt:lpstr>
      <vt:lpstr>Patrimoine</vt:lpstr>
      <vt:lpstr>Présentation PowerPoint</vt:lpstr>
      <vt:lpstr>Dettes</vt:lpstr>
      <vt:lpstr>Besoin en fonds de roulement</vt:lpstr>
      <vt:lpstr>Présentation PowerPoint</vt:lpstr>
      <vt:lpstr>Dynamique des indicateurs principaux</vt:lpstr>
      <vt:lpstr>Conclusion</vt:lpstr>
      <vt:lpstr>Le conseil d'administration vote pour </vt:lpstr>
      <vt:lpstr>Compte financier 2022</vt:lpstr>
      <vt:lpstr>Affectation du résultat 2022</vt:lpstr>
      <vt:lpstr>Remerciements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 financier</dc:title>
  <cp:lastModifiedBy>intendant</cp:lastModifiedBy>
  <cp:revision>1</cp:revision>
  <dcterms:modified xsi:type="dcterms:W3CDTF">2023-03-18T20:13:18Z</dcterms:modified>
</cp:coreProperties>
</file>